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62" r:id="rId4"/>
    <p:sldId id="263" r:id="rId5"/>
    <p:sldId id="27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58" r:id="rId15"/>
  </p:sldIdLst>
  <p:sldSz cx="12192000" cy="6858000"/>
  <p:notesSz cx="6858000" cy="9144000"/>
  <p:embeddedFontLst>
    <p:embeddedFont>
      <p:font typeface="Bahnschrift" panose="020B0502040204020203" pitchFamily="34" charset="0"/>
      <p:regular r:id="rId17"/>
      <p:bold r:id="rId18"/>
    </p:embeddedFont>
    <p:embeddedFont>
      <p:font typeface="Bebas Neue" panose="020B0606020202050201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Dante" panose="02020502050200020203" pitchFamily="18" charset="0"/>
      <p:regular r:id="rId28"/>
    </p:embeddedFont>
    <p:embeddedFont>
      <p:font typeface="Helvetica Neue Light" panose="020B0604020202020204" charset="0"/>
      <p:regular r:id="rId29"/>
      <p:bold r:id="rId30"/>
      <p:italic r:id="rId31"/>
      <p:boldItalic r:id="rId32"/>
    </p:embeddedFont>
    <p:embeddedFont>
      <p:font typeface="Montserrat" pitchFamily="2" charset="0"/>
      <p:regular r:id="rId33"/>
      <p:bold r:id="rId34"/>
      <p:italic r:id="rId35"/>
      <p:boldItalic r:id="rId36"/>
    </p:embeddedFont>
    <p:embeddedFont>
      <p:font typeface="Montserrat Black" pitchFamily="2" charset="0"/>
      <p:bold r:id="rId37"/>
      <p:boldItalic r:id="rId38"/>
    </p:embeddedFont>
    <p:embeddedFont>
      <p:font typeface="Noto Sans Symbols" pitchFamily="2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6">
          <p15:clr>
            <a:srgbClr val="A4A3A4"/>
          </p15:clr>
        </p15:guide>
        <p15:guide id="2" pos="1323">
          <p15:clr>
            <a:srgbClr val="A4A3A4"/>
          </p15:clr>
        </p15:guide>
        <p15:guide id="3" orient="horz" pos="3521">
          <p15:clr>
            <a:srgbClr val="A4A3A4"/>
          </p15:clr>
        </p15:guide>
        <p15:guide id="4" pos="2479">
          <p15:clr>
            <a:srgbClr val="A4A3A4"/>
          </p15:clr>
        </p15:guide>
        <p15:guide id="5" pos="3613">
          <p15:clr>
            <a:srgbClr val="A4A3A4"/>
          </p15:clr>
        </p15:guide>
        <p15:guide id="6" pos="4747">
          <p15:clr>
            <a:srgbClr val="A4A3A4"/>
          </p15:clr>
        </p15:guide>
        <p15:guide id="7" pos="5881">
          <p15:clr>
            <a:srgbClr val="A4A3A4"/>
          </p15:clr>
        </p15:guide>
        <p15:guide id="8" pos="7015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j8d8/WYqkrml6IT5N3xqvfJAvP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6" autoAdjust="0"/>
    <p:restoredTop sz="94394" autoAdjust="0"/>
  </p:normalViewPr>
  <p:slideViewPr>
    <p:cSldViewPr snapToGrid="0">
      <p:cViewPr>
        <p:scale>
          <a:sx n="66" d="100"/>
          <a:sy n="66" d="100"/>
        </p:scale>
        <p:origin x="0" y="948"/>
      </p:cViewPr>
      <p:guideLst>
        <p:guide orient="horz" pos="1706"/>
        <p:guide pos="1323"/>
        <p:guide orient="horz" pos="3521"/>
        <p:guide pos="2479"/>
        <p:guide pos="3613"/>
        <p:guide pos="4747"/>
        <p:guide pos="5881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0475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70fe33fa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970fe33f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70fe33fa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70fe33fa3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970fe33fa3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Madde İşaretleri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200" b="0" i="0" u="none" strike="noStrike" cap="non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?"/>
              <a:defRPr sz="3200">
                <a:solidFill>
                  <a:srgbClr val="418EB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6553202" y="2105023"/>
            <a:ext cx="4716473" cy="414337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1157415" y="2105025"/>
            <a:ext cx="4711583" cy="414337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4"/>
          </p:nvPr>
        </p:nvSpPr>
        <p:spPr>
          <a:xfrm>
            <a:off x="1157415" y="1438275"/>
            <a:ext cx="4711573" cy="5810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00B05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grpSp>
        <p:nvGrpSpPr>
          <p:cNvPr id="98" name="Google Shape;98;p23"/>
          <p:cNvGrpSpPr/>
          <p:nvPr/>
        </p:nvGrpSpPr>
        <p:grpSpPr>
          <a:xfrm rot="8100000">
            <a:off x="770302" y="1598814"/>
            <a:ext cx="269146" cy="259945"/>
            <a:chOff x="0" y="0"/>
            <a:chExt cx="1200150" cy="1200150"/>
          </a:xfrm>
        </p:grpSpPr>
        <p:sp>
          <p:nvSpPr>
            <p:cNvPr id="99" name="Google Shape;99;p23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0" name="Google Shape;100;p23"/>
            <p:cNvSpPr/>
            <p:nvPr/>
          </p:nvSpPr>
          <p:spPr>
            <a:xfrm>
              <a:off x="390525" y="447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1" name="Google Shape;101;p23"/>
          <p:cNvSpPr txBox="1">
            <a:spLocks noGrp="1"/>
          </p:cNvSpPr>
          <p:nvPr>
            <p:ph type="body" idx="5"/>
          </p:nvPr>
        </p:nvSpPr>
        <p:spPr>
          <a:xfrm>
            <a:off x="6553202" y="1438275"/>
            <a:ext cx="4711573" cy="5810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00B05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grpSp>
        <p:nvGrpSpPr>
          <p:cNvPr id="102" name="Google Shape;102;p23"/>
          <p:cNvGrpSpPr/>
          <p:nvPr/>
        </p:nvGrpSpPr>
        <p:grpSpPr>
          <a:xfrm rot="8100000">
            <a:off x="6166089" y="1598814"/>
            <a:ext cx="269146" cy="259945"/>
            <a:chOff x="0" y="0"/>
            <a:chExt cx="1200150" cy="1200150"/>
          </a:xfrm>
        </p:grpSpPr>
        <p:sp>
          <p:nvSpPr>
            <p:cNvPr id="103" name="Google Shape;103;p23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4" name="Google Shape;104;p23"/>
            <p:cNvSpPr/>
            <p:nvPr/>
          </p:nvSpPr>
          <p:spPr>
            <a:xfrm>
              <a:off x="390525" y="447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l="2225" r="3286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23"/>
          <p:cNvGrpSpPr/>
          <p:nvPr/>
        </p:nvGrpSpPr>
        <p:grpSpPr>
          <a:xfrm rot="10800000">
            <a:off x="11659235" y="6353666"/>
            <a:ext cx="533400" cy="504334"/>
            <a:chOff x="3379177" y="2552700"/>
            <a:chExt cx="1200150" cy="1200150"/>
          </a:xfrm>
        </p:grpSpPr>
        <p:sp>
          <p:nvSpPr>
            <p:cNvPr id="107" name="Google Shape;107;p23"/>
            <p:cNvSpPr/>
            <p:nvPr/>
          </p:nvSpPr>
          <p:spPr>
            <a:xfrm>
              <a:off x="3379177" y="255270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3769702" y="30003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 w="15875" cap="rnd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9" name="Google Shape;109;p23"/>
          <p:cNvGrpSpPr/>
          <p:nvPr/>
        </p:nvGrpSpPr>
        <p:grpSpPr>
          <a:xfrm>
            <a:off x="0" y="-1"/>
            <a:ext cx="1102935" cy="1065229"/>
            <a:chOff x="0" y="0"/>
            <a:chExt cx="1200150" cy="1200150"/>
          </a:xfrm>
        </p:grpSpPr>
        <p:sp>
          <p:nvSpPr>
            <p:cNvPr id="110" name="Google Shape;110;p23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outerShdw blurRad="50800" dist="38100" dir="2700000" sx="101000" sy="101000" algn="tl" rotWithShape="0">
                <a:srgbClr val="000000">
                  <a:alpha val="5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390525" y="447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?"/>
              <a:defRPr sz="3200">
                <a:solidFill>
                  <a:srgbClr val="418EB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2"/>
          </p:nvPr>
        </p:nvSpPr>
        <p:spPr>
          <a:xfrm>
            <a:off x="1067456" y="1580392"/>
            <a:ext cx="3228975" cy="438421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3"/>
          </p:nvPr>
        </p:nvSpPr>
        <p:spPr>
          <a:xfrm>
            <a:off x="4743778" y="1598792"/>
            <a:ext cx="3228975" cy="438421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4"/>
          </p:nvPr>
        </p:nvSpPr>
        <p:spPr>
          <a:xfrm>
            <a:off x="8420100" y="1598792"/>
            <a:ext cx="3228975" cy="438421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l="2225" r="3286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24"/>
          <p:cNvGrpSpPr/>
          <p:nvPr/>
        </p:nvGrpSpPr>
        <p:grpSpPr>
          <a:xfrm>
            <a:off x="0" y="-1"/>
            <a:ext cx="1102935" cy="1065229"/>
            <a:chOff x="0" y="0"/>
            <a:chExt cx="1200150" cy="1200150"/>
          </a:xfrm>
        </p:grpSpPr>
        <p:sp>
          <p:nvSpPr>
            <p:cNvPr id="119" name="Google Shape;119;p24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outerShdw blurRad="50800" dist="38100" dir="2700000" sx="101000" sy="101000" algn="tl" rotWithShape="0">
                <a:srgbClr val="000000">
                  <a:alpha val="5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390525" y="447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1" name="Google Shape;121;p24"/>
          <p:cNvGrpSpPr/>
          <p:nvPr/>
        </p:nvGrpSpPr>
        <p:grpSpPr>
          <a:xfrm rot="10800000">
            <a:off x="11659235" y="6353666"/>
            <a:ext cx="533400" cy="504334"/>
            <a:chOff x="3379177" y="2552700"/>
            <a:chExt cx="1200150" cy="1200150"/>
          </a:xfrm>
        </p:grpSpPr>
        <p:sp>
          <p:nvSpPr>
            <p:cNvPr id="122" name="Google Shape;122;p24"/>
            <p:cNvSpPr/>
            <p:nvPr/>
          </p:nvSpPr>
          <p:spPr>
            <a:xfrm>
              <a:off x="3379177" y="255270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3" name="Google Shape;123;p24"/>
            <p:cNvSpPr/>
            <p:nvPr/>
          </p:nvSpPr>
          <p:spPr>
            <a:xfrm>
              <a:off x="3769702" y="30003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 w="15875" cap="rnd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?"/>
              <a:defRPr sz="3200">
                <a:solidFill>
                  <a:srgbClr val="418EB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2"/>
          </p:nvPr>
        </p:nvSpPr>
        <p:spPr>
          <a:xfrm>
            <a:off x="884099" y="1951049"/>
            <a:ext cx="3228975" cy="438421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3"/>
          </p:nvPr>
        </p:nvSpPr>
        <p:spPr>
          <a:xfrm>
            <a:off x="884099" y="1293822"/>
            <a:ext cx="3228975" cy="5810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00B05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grpSp>
        <p:nvGrpSpPr>
          <p:cNvPr id="128" name="Google Shape;128;p25"/>
          <p:cNvGrpSpPr/>
          <p:nvPr/>
        </p:nvGrpSpPr>
        <p:grpSpPr>
          <a:xfrm rot="8100000">
            <a:off x="496986" y="1454361"/>
            <a:ext cx="269146" cy="259945"/>
            <a:chOff x="0" y="0"/>
            <a:chExt cx="1200150" cy="1200150"/>
          </a:xfrm>
        </p:grpSpPr>
        <p:sp>
          <p:nvSpPr>
            <p:cNvPr id="129" name="Google Shape;129;p25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" name="Google Shape;130;p25"/>
            <p:cNvSpPr/>
            <p:nvPr/>
          </p:nvSpPr>
          <p:spPr>
            <a:xfrm>
              <a:off x="390525" y="447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31" name="Google Shape;131;p25"/>
          <p:cNvSpPr txBox="1">
            <a:spLocks noGrp="1"/>
          </p:cNvSpPr>
          <p:nvPr>
            <p:ph type="body" idx="4"/>
          </p:nvPr>
        </p:nvSpPr>
        <p:spPr>
          <a:xfrm>
            <a:off x="4560421" y="1969449"/>
            <a:ext cx="3228975" cy="438421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5"/>
          </p:nvPr>
        </p:nvSpPr>
        <p:spPr>
          <a:xfrm>
            <a:off x="8236743" y="1969449"/>
            <a:ext cx="3228975" cy="438421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6"/>
          </p:nvPr>
        </p:nvSpPr>
        <p:spPr>
          <a:xfrm>
            <a:off x="4560421" y="1293822"/>
            <a:ext cx="3228975" cy="5810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00B05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grpSp>
        <p:nvGrpSpPr>
          <p:cNvPr id="134" name="Google Shape;134;p25"/>
          <p:cNvGrpSpPr/>
          <p:nvPr/>
        </p:nvGrpSpPr>
        <p:grpSpPr>
          <a:xfrm rot="8100000">
            <a:off x="4173308" y="1454361"/>
            <a:ext cx="269146" cy="259945"/>
            <a:chOff x="0" y="0"/>
            <a:chExt cx="1200150" cy="1200150"/>
          </a:xfrm>
        </p:grpSpPr>
        <p:sp>
          <p:nvSpPr>
            <p:cNvPr id="135" name="Google Shape;135;p25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390525" y="447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37" name="Google Shape;137;p25"/>
          <p:cNvSpPr txBox="1">
            <a:spLocks noGrp="1"/>
          </p:cNvSpPr>
          <p:nvPr>
            <p:ph type="body" idx="7"/>
          </p:nvPr>
        </p:nvSpPr>
        <p:spPr>
          <a:xfrm>
            <a:off x="8236743" y="1293822"/>
            <a:ext cx="3228975" cy="5810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00B05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grpSp>
        <p:nvGrpSpPr>
          <p:cNvPr id="138" name="Google Shape;138;p25"/>
          <p:cNvGrpSpPr/>
          <p:nvPr/>
        </p:nvGrpSpPr>
        <p:grpSpPr>
          <a:xfrm rot="8100000">
            <a:off x="7849630" y="1454361"/>
            <a:ext cx="269146" cy="259945"/>
            <a:chOff x="0" y="0"/>
            <a:chExt cx="1200150" cy="1200150"/>
          </a:xfrm>
        </p:grpSpPr>
        <p:sp>
          <p:nvSpPr>
            <p:cNvPr id="139" name="Google Shape;139;p25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390525" y="447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41" name="Google Shape;141;p25"/>
          <p:cNvPicPr preferRelativeResize="0"/>
          <p:nvPr/>
        </p:nvPicPr>
        <p:blipFill rotWithShape="1">
          <a:blip r:embed="rId2">
            <a:alphaModFix/>
          </a:blip>
          <a:srcRect l="2225" r="3286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5"/>
          <p:cNvGrpSpPr/>
          <p:nvPr/>
        </p:nvGrpSpPr>
        <p:grpSpPr>
          <a:xfrm>
            <a:off x="0" y="-1"/>
            <a:ext cx="1102935" cy="1065229"/>
            <a:chOff x="0" y="0"/>
            <a:chExt cx="1200150" cy="1200150"/>
          </a:xfrm>
        </p:grpSpPr>
        <p:sp>
          <p:nvSpPr>
            <p:cNvPr id="143" name="Google Shape;143;p25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outerShdw blurRad="50800" dist="38100" dir="2700000" sx="101000" sy="101000" algn="tl" rotWithShape="0">
                <a:srgbClr val="000000">
                  <a:alpha val="5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390525" y="447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 rot="10800000">
            <a:off x="11659235" y="6353666"/>
            <a:ext cx="533400" cy="504334"/>
            <a:chOff x="3379177" y="2552700"/>
            <a:chExt cx="1200150" cy="1200150"/>
          </a:xfrm>
        </p:grpSpPr>
        <p:sp>
          <p:nvSpPr>
            <p:cNvPr id="146" name="Google Shape;146;p25"/>
            <p:cNvSpPr/>
            <p:nvPr/>
          </p:nvSpPr>
          <p:spPr>
            <a:xfrm>
              <a:off x="3379177" y="255270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3769702" y="30003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 w="15875" cap="rnd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ver">
  <p:cSld name="2_Cov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5" descr="Sunum Kapak 2@2x.png"/>
          <p:cNvPicPr preferRelativeResize="0"/>
          <p:nvPr/>
        </p:nvPicPr>
        <p:blipFill rotWithShape="1">
          <a:blip r:embed="rId2">
            <a:alphaModFix/>
          </a:blip>
          <a:srcRect l="966" r="967"/>
          <a:stretch/>
        </p:blipFill>
        <p:spPr>
          <a:xfrm>
            <a:off x="-5207" y="-8127"/>
            <a:ext cx="12194491" cy="686612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2927349" y="1345296"/>
            <a:ext cx="4105275" cy="7921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2"/>
          </p:nvPr>
        </p:nvSpPr>
        <p:spPr>
          <a:xfrm>
            <a:off x="2927349" y="2240868"/>
            <a:ext cx="4105275" cy="7921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3"/>
          </p:nvPr>
        </p:nvSpPr>
        <p:spPr>
          <a:xfrm>
            <a:off x="2927348" y="3136440"/>
            <a:ext cx="4105275" cy="263282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4"/>
          </p:nvPr>
        </p:nvSpPr>
        <p:spPr>
          <a:xfrm>
            <a:off x="10633075" y="584609"/>
            <a:ext cx="1439863" cy="792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2F2F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5"/>
          </p:nvPr>
        </p:nvSpPr>
        <p:spPr>
          <a:xfrm>
            <a:off x="8400257" y="1520713"/>
            <a:ext cx="3672682" cy="792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2F2F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resentation Title">
  <p:cSld name="1_Presentation 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481818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5556250" y="5153025"/>
            <a:ext cx="6442075" cy="6143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/>
          <p:nvPr/>
        </p:nvSpPr>
        <p:spPr>
          <a:xfrm>
            <a:off x="0" y="4789142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42;p16"/>
          <p:cNvSpPr/>
          <p:nvPr/>
        </p:nvSpPr>
        <p:spPr>
          <a:xfrm>
            <a:off x="0" y="4685859"/>
            <a:ext cx="12192000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3;p16"/>
          <p:cNvSpPr txBox="1">
            <a:spLocks noGrp="1"/>
          </p:cNvSpPr>
          <p:nvPr>
            <p:ph type="title"/>
          </p:nvPr>
        </p:nvSpPr>
        <p:spPr>
          <a:xfrm>
            <a:off x="731405" y="3645105"/>
            <a:ext cx="11267164" cy="111039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ontserrat"/>
              <a:buNone/>
              <a:defRPr b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Quote with Caption">
  <p:cSld name="2_Quote with 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8105" y="973015"/>
            <a:ext cx="6467295" cy="343148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45749" y="2146185"/>
            <a:ext cx="5895599" cy="139504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Montserrat"/>
              <a:buNone/>
              <a:defRPr sz="4000" b="1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1"/>
          </p:nvPr>
        </p:nvSpPr>
        <p:spPr>
          <a:xfrm>
            <a:off x="631698" y="4537185"/>
            <a:ext cx="6323702" cy="83545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2"/>
          </p:nvPr>
        </p:nvSpPr>
        <p:spPr>
          <a:xfrm>
            <a:off x="7426388" y="1164195"/>
            <a:ext cx="4013340" cy="420844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/>
          <p:nvPr/>
        </p:nvSpPr>
        <p:spPr>
          <a:xfrm>
            <a:off x="-78502" y="-2215662"/>
            <a:ext cx="12528410" cy="11746524"/>
          </a:xfrm>
          <a:prstGeom prst="ellipse">
            <a:avLst/>
          </a:prstGeom>
          <a:noFill/>
          <a:ln w="15875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51;p18"/>
          <p:cNvSpPr/>
          <p:nvPr/>
        </p:nvSpPr>
        <p:spPr>
          <a:xfrm>
            <a:off x="2100971" y="-427132"/>
            <a:ext cx="8169464" cy="8169464"/>
          </a:xfrm>
          <a:prstGeom prst="ellipse">
            <a:avLst/>
          </a:prstGeom>
          <a:noFill/>
          <a:ln w="15875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2" name="Google Shape;52;p18"/>
          <p:cNvGrpSpPr/>
          <p:nvPr/>
        </p:nvGrpSpPr>
        <p:grpSpPr>
          <a:xfrm>
            <a:off x="0" y="-1"/>
            <a:ext cx="1102935" cy="1065229"/>
            <a:chOff x="0" y="0"/>
            <a:chExt cx="1200150" cy="1200150"/>
          </a:xfrm>
        </p:grpSpPr>
        <p:sp>
          <p:nvSpPr>
            <p:cNvPr id="53" name="Google Shape;53;p18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outerShdw blurRad="50800" dist="38100" dir="2700000" sx="101000" sy="101000" algn="tl" rotWithShape="0">
                <a:srgbClr val="000000">
                  <a:alpha val="5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" name="Google Shape;54;p18"/>
            <p:cNvSpPr/>
            <p:nvPr/>
          </p:nvSpPr>
          <p:spPr>
            <a:xfrm>
              <a:off x="390525" y="447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5" name="Google Shape;55;p18"/>
          <p:cNvGrpSpPr/>
          <p:nvPr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</p:grpSpPr>
        <p:sp>
          <p:nvSpPr>
            <p:cNvPr id="56" name="Google Shape;56;p18"/>
            <p:cNvSpPr/>
            <p:nvPr/>
          </p:nvSpPr>
          <p:spPr>
            <a:xfrm>
              <a:off x="3379177" y="255270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" name="Google Shape;57;p18"/>
            <p:cNvSpPr/>
            <p:nvPr/>
          </p:nvSpPr>
          <p:spPr>
            <a:xfrm>
              <a:off x="3769702" y="30003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 w="15875" cap="rnd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8" name="Google Shape;58;p18"/>
          <p:cNvPicPr preferRelativeResize="0"/>
          <p:nvPr/>
        </p:nvPicPr>
        <p:blipFill rotWithShape="1">
          <a:blip r:embed="rId2">
            <a:alphaModFix/>
          </a:blip>
          <a:srcRect l="2225" r="3286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8"/>
          <p:cNvSpPr/>
          <p:nvPr/>
        </p:nvSpPr>
        <p:spPr>
          <a:xfrm>
            <a:off x="3631556" y="1103453"/>
            <a:ext cx="4803493" cy="4803493"/>
          </a:xfrm>
          <a:prstGeom prst="ellipse">
            <a:avLst/>
          </a:prstGeom>
          <a:noFill/>
          <a:ln w="15875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1079500" y="2690018"/>
            <a:ext cx="10033000" cy="16303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SzPts val="8800"/>
              <a:buNone/>
              <a:defRPr sz="8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9"/>
          <p:cNvPicPr preferRelativeResize="0"/>
          <p:nvPr/>
        </p:nvPicPr>
        <p:blipFill rotWithShape="1">
          <a:blip r:embed="rId2">
            <a:alphaModFix/>
          </a:blip>
          <a:srcRect t="16667" b="16666"/>
          <a:stretch/>
        </p:blipFill>
        <p:spPr>
          <a:xfrm>
            <a:off x="990218" y="987342"/>
            <a:ext cx="5252110" cy="525211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3" name="Google Shape;63;p19"/>
          <p:cNvGrpSpPr/>
          <p:nvPr/>
        </p:nvGrpSpPr>
        <p:grpSpPr>
          <a:xfrm>
            <a:off x="0" y="-1"/>
            <a:ext cx="1102935" cy="1065229"/>
            <a:chOff x="0" y="0"/>
            <a:chExt cx="1200150" cy="1200150"/>
          </a:xfrm>
        </p:grpSpPr>
        <p:sp>
          <p:nvSpPr>
            <p:cNvPr id="64" name="Google Shape;64;p19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outerShdw blurRad="50800" dist="38100" dir="2700000" sx="101000" sy="101000" algn="tl" rotWithShape="0">
                <a:srgbClr val="000000">
                  <a:alpha val="5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" name="Google Shape;65;p19"/>
            <p:cNvSpPr/>
            <p:nvPr/>
          </p:nvSpPr>
          <p:spPr>
            <a:xfrm>
              <a:off x="390525" y="447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6" name="Google Shape;66;p19"/>
          <p:cNvGrpSpPr/>
          <p:nvPr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</p:grpSpPr>
        <p:sp>
          <p:nvSpPr>
            <p:cNvPr id="67" name="Google Shape;67;p19"/>
            <p:cNvSpPr/>
            <p:nvPr/>
          </p:nvSpPr>
          <p:spPr>
            <a:xfrm>
              <a:off x="3379177" y="255270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" name="Google Shape;68;p19"/>
            <p:cNvSpPr/>
            <p:nvPr/>
          </p:nvSpPr>
          <p:spPr>
            <a:xfrm>
              <a:off x="3769702" y="30003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 w="15875" cap="rnd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9" name="Google Shape;69;p19"/>
          <p:cNvPicPr preferRelativeResize="0"/>
          <p:nvPr/>
        </p:nvPicPr>
        <p:blipFill rotWithShape="1">
          <a:blip r:embed="rId3">
            <a:alphaModFix/>
          </a:blip>
          <a:srcRect l="2225" r="3286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>
            <a:off x="6242328" y="1507984"/>
            <a:ext cx="5658124" cy="43989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2"/>
          </p:nvPr>
        </p:nvSpPr>
        <p:spPr>
          <a:xfrm>
            <a:off x="1249087" y="1975449"/>
            <a:ext cx="4700863" cy="362309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SzPts val="6600"/>
              <a:buNone/>
              <a:defRPr sz="6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lank">
  <p:cSld name="8_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t="10020" b="10017"/>
          <a:stretch/>
        </p:blipFill>
        <p:spPr>
          <a:xfrm>
            <a:off x="0" y="-1"/>
            <a:ext cx="571789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4441592" y="-1"/>
            <a:ext cx="7750408" cy="6858001"/>
          </a:xfrm>
          <a:prstGeom prst="rect">
            <a:avLst/>
          </a:prstGeom>
          <a:solidFill>
            <a:srgbClr val="37AF4B"/>
          </a:solidFill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1371600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pic>
        <p:nvPicPr>
          <p:cNvPr id="75" name="Google Shape;7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179" y="300293"/>
            <a:ext cx="2970096" cy="66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lank">
  <p:cSld name="9_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 rotWithShape="1">
          <a:blip r:embed="rId2">
            <a:alphaModFix/>
          </a:blip>
          <a:srcRect t="10020" r="22249" b="10017"/>
          <a:stretch/>
        </p:blipFill>
        <p:spPr>
          <a:xfrm>
            <a:off x="7746315" y="-1"/>
            <a:ext cx="4445685" cy="6858001"/>
          </a:xfrm>
          <a:custGeom>
            <a:avLst/>
            <a:gdLst/>
            <a:ahLst/>
            <a:cxnLst/>
            <a:rect l="l" t="t" r="r" b="b"/>
            <a:pathLst>
              <a:path w="4445685" h="6858001" extrusionOk="0">
                <a:moveTo>
                  <a:pt x="2191648" y="0"/>
                </a:moveTo>
                <a:lnTo>
                  <a:pt x="4445685" y="0"/>
                </a:lnTo>
                <a:lnTo>
                  <a:pt x="4445685" y="6858001"/>
                </a:lnTo>
                <a:lnTo>
                  <a:pt x="2191650" y="6858001"/>
                </a:lnTo>
                <a:lnTo>
                  <a:pt x="2140290" y="6834782"/>
                </a:lnTo>
                <a:cubicBezTo>
                  <a:pt x="873901" y="6224573"/>
                  <a:pt x="0" y="4928842"/>
                  <a:pt x="0" y="3429000"/>
                </a:cubicBezTo>
                <a:cubicBezTo>
                  <a:pt x="0" y="1929159"/>
                  <a:pt x="873901" y="633427"/>
                  <a:pt x="2140290" y="23218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8" name="Google Shape;7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521" y="2783723"/>
            <a:ext cx="1826523" cy="173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1"/>
          <p:cNvPicPr preferRelativeResize="0"/>
          <p:nvPr/>
        </p:nvPicPr>
        <p:blipFill rotWithShape="1">
          <a:blip r:embed="rId4">
            <a:alphaModFix/>
          </a:blip>
          <a:srcRect l="2225" r="3286"/>
          <a:stretch/>
        </p:blipFill>
        <p:spPr>
          <a:xfrm>
            <a:off x="260222" y="54192"/>
            <a:ext cx="2475319" cy="107007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707569" y="1496793"/>
            <a:ext cx="6513143" cy="914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4400"/>
              <a:buNone/>
              <a:defRPr sz="44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2"/>
          </p:nvPr>
        </p:nvSpPr>
        <p:spPr>
          <a:xfrm>
            <a:off x="708024" y="2640013"/>
            <a:ext cx="6512637" cy="3708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body" idx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?"/>
              <a:defRPr sz="3200">
                <a:solidFill>
                  <a:srgbClr val="418EB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2"/>
          </p:nvPr>
        </p:nvSpPr>
        <p:spPr>
          <a:xfrm>
            <a:off x="6400802" y="1438275"/>
            <a:ext cx="4964123" cy="481012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3"/>
          </p:nvPr>
        </p:nvSpPr>
        <p:spPr>
          <a:xfrm>
            <a:off x="752475" y="1438275"/>
            <a:ext cx="4964123" cy="481012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pic>
        <p:nvPicPr>
          <p:cNvPr id="86" name="Google Shape;86;p22"/>
          <p:cNvPicPr preferRelativeResize="0"/>
          <p:nvPr/>
        </p:nvPicPr>
        <p:blipFill rotWithShape="1">
          <a:blip r:embed="rId2">
            <a:alphaModFix/>
          </a:blip>
          <a:srcRect l="2225" r="3286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22"/>
          <p:cNvGrpSpPr/>
          <p:nvPr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</p:grpSpPr>
        <p:sp>
          <p:nvSpPr>
            <p:cNvPr id="88" name="Google Shape;88;p22"/>
            <p:cNvSpPr/>
            <p:nvPr/>
          </p:nvSpPr>
          <p:spPr>
            <a:xfrm>
              <a:off x="3379177" y="255270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3769702" y="30003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 w="15875" cap="rnd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0" name="Google Shape;90;p22"/>
          <p:cNvGrpSpPr/>
          <p:nvPr/>
        </p:nvGrpSpPr>
        <p:grpSpPr>
          <a:xfrm>
            <a:off x="0" y="-1"/>
            <a:ext cx="1102935" cy="1065229"/>
            <a:chOff x="0" y="0"/>
            <a:chExt cx="1200150" cy="1200150"/>
          </a:xfrm>
        </p:grpSpPr>
        <p:sp>
          <p:nvSpPr>
            <p:cNvPr id="91" name="Google Shape;91;p22"/>
            <p:cNvSpPr/>
            <p:nvPr/>
          </p:nvSpPr>
          <p:spPr>
            <a:xfrm>
              <a:off x="0" y="0"/>
              <a:ext cx="1200150" cy="120015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outerShdw blurRad="50800" dist="38100" dir="2700000" sx="101000" sy="101000" algn="tl" rotWithShape="0">
                <a:srgbClr val="000000">
                  <a:alpha val="5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390525" y="44767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2009775" h="2009775" extrusionOk="0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2E2E2"/>
            </a:gs>
            <a:gs pos="100000">
              <a:srgbClr val="FBFBFB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70fe33fa3_0_0"/>
          <p:cNvSpPr txBox="1"/>
          <p:nvPr/>
        </p:nvSpPr>
        <p:spPr>
          <a:xfrm>
            <a:off x="2920363" y="1737045"/>
            <a:ext cx="4092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4800"/>
              <a:buFont typeface="Bebas Neue"/>
              <a:buNone/>
            </a:pPr>
            <a:r>
              <a:rPr lang="en-US" sz="4800" b="1" i="0" u="none" strike="noStrike" cap="none" dirty="0">
                <a:solidFill>
                  <a:srgbClr val="414042"/>
                </a:solidFill>
                <a:latin typeface="Bebas Neue"/>
                <a:ea typeface="Bebas Neue"/>
                <a:cs typeface="Bebas Neue"/>
                <a:sym typeface="Bebas Neue"/>
              </a:rPr>
              <a:t>NT</a:t>
            </a:r>
            <a:endParaRPr sz="700" dirty="0"/>
          </a:p>
        </p:txBody>
      </p:sp>
      <p:sp>
        <p:nvSpPr>
          <p:cNvPr id="167" name="Google Shape;167;g2970fe33fa3_0_0"/>
          <p:cNvSpPr txBox="1"/>
          <p:nvPr/>
        </p:nvSpPr>
        <p:spPr>
          <a:xfrm>
            <a:off x="2834283" y="3454485"/>
            <a:ext cx="4092000" cy="64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4800"/>
              <a:buFont typeface="Bebas Neue"/>
              <a:buNone/>
            </a:pPr>
            <a:r>
              <a:rPr lang="en-US" sz="4800" b="1" dirty="0">
                <a:solidFill>
                  <a:srgbClr val="414042"/>
                </a:solidFill>
                <a:latin typeface="Bahnschrift" panose="020B0502040204020203" pitchFamily="34" charset="0"/>
                <a:sym typeface="Helvetica Neue"/>
              </a:rPr>
              <a:t>Git &amp; Github-1</a:t>
            </a:r>
            <a:endParaRPr lang="en-US" sz="2700" b="1" dirty="0">
              <a:solidFill>
                <a:srgbClr val="7030A0"/>
              </a:solidFill>
              <a:latin typeface="Bahnschrift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g2970fe33fa3_0_0"/>
          <p:cNvSpPr txBox="1"/>
          <p:nvPr/>
        </p:nvSpPr>
        <p:spPr>
          <a:xfrm>
            <a:off x="2920363" y="963624"/>
            <a:ext cx="4092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4800"/>
              <a:buFont typeface="Bebas Neue"/>
              <a:buNone/>
            </a:pPr>
            <a:r>
              <a:rPr lang="en-US" sz="4800" b="1" i="0" u="none" strike="noStrike" cap="none" dirty="0">
                <a:solidFill>
                  <a:srgbClr val="414042"/>
                </a:solidFill>
                <a:latin typeface="Bebas Neue"/>
                <a:ea typeface="Bebas Neue"/>
                <a:cs typeface="Bebas Neue"/>
                <a:sym typeface="Bebas Neue"/>
              </a:rPr>
              <a:t>18.</a:t>
            </a:r>
            <a:r>
              <a:rPr lang="tr-TR" sz="4800" b="1" i="0" u="none" strike="noStrike" cap="none" dirty="0">
                <a:solidFill>
                  <a:srgbClr val="414042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r>
              <a:rPr lang="en-US" sz="4800" b="1" i="0" u="none" strike="noStrike" cap="none" dirty="0">
                <a:solidFill>
                  <a:srgbClr val="414042"/>
                </a:solidFill>
                <a:latin typeface="Bebas Neue"/>
                <a:ea typeface="Bebas Neue"/>
                <a:cs typeface="Bebas Neue"/>
                <a:sym typeface="Bebas Neue"/>
              </a:rPr>
              <a:t>2.2023</a:t>
            </a:r>
            <a:endParaRPr sz="700" dirty="0"/>
          </a:p>
        </p:txBody>
      </p:sp>
      <p:sp>
        <p:nvSpPr>
          <p:cNvPr id="169" name="Google Shape;169;g2970fe33fa3_0_0"/>
          <p:cNvSpPr txBox="1"/>
          <p:nvPr/>
        </p:nvSpPr>
        <p:spPr>
          <a:xfrm>
            <a:off x="2939413" y="2487352"/>
            <a:ext cx="4092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4800"/>
              <a:buFont typeface="Bebas Neue"/>
              <a:buNone/>
            </a:pPr>
            <a:r>
              <a:rPr lang="en-US" sz="4800" b="1" dirty="0">
                <a:solidFill>
                  <a:srgbClr val="414042"/>
                </a:solidFill>
                <a:latin typeface="Bebas Neue"/>
                <a:ea typeface="Bebas Neue"/>
                <a:cs typeface="Bebas Neue"/>
                <a:sym typeface="Bebas Neue"/>
              </a:rPr>
              <a:t>Git &amp; Github</a:t>
            </a:r>
            <a:endParaRPr sz="700" dirty="0"/>
          </a:p>
        </p:txBody>
      </p:sp>
      <p:sp>
        <p:nvSpPr>
          <p:cNvPr id="170" name="Google Shape;170;g2970fe33fa3_0_0"/>
          <p:cNvSpPr txBox="1"/>
          <p:nvPr/>
        </p:nvSpPr>
        <p:spPr>
          <a:xfrm>
            <a:off x="2920375" y="4826525"/>
            <a:ext cx="4092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4800"/>
              <a:buFont typeface="Bebas Neue"/>
              <a:buNone/>
            </a:pPr>
            <a:r>
              <a:rPr lang="en-US" sz="4800" b="1" dirty="0">
                <a:solidFill>
                  <a:srgbClr val="414042"/>
                </a:solidFill>
                <a:latin typeface="Bebas Neue"/>
                <a:ea typeface="Bebas Neue"/>
                <a:cs typeface="Bebas Neue"/>
                <a:sym typeface="Bebas Neue"/>
              </a:rPr>
              <a:t>B 224</a:t>
            </a:r>
            <a:endParaRPr sz="700" dirty="0"/>
          </a:p>
        </p:txBody>
      </p:sp>
      <p:sp>
        <p:nvSpPr>
          <p:cNvPr id="171" name="Google Shape;171;g2970fe33fa3_0_0"/>
          <p:cNvSpPr txBox="1"/>
          <p:nvPr/>
        </p:nvSpPr>
        <p:spPr>
          <a:xfrm>
            <a:off x="8969830" y="963625"/>
            <a:ext cx="31629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4800"/>
              <a:buFont typeface="Bebas Neue"/>
              <a:buNone/>
            </a:pPr>
            <a:r>
              <a:rPr lang="en-US" sz="4800" b="1" dirty="0">
                <a:solidFill>
                  <a:srgbClr val="7030A0"/>
                </a:solidFill>
                <a:latin typeface="Bebas Neue"/>
                <a:ea typeface="Bebas Neue"/>
                <a:cs typeface="Bebas Neue"/>
                <a:sym typeface="Bebas Neue"/>
              </a:rPr>
              <a:t>AWS-</a:t>
            </a:r>
            <a:r>
              <a:rPr lang="en-US" sz="4800" b="1" dirty="0" err="1">
                <a:solidFill>
                  <a:srgbClr val="7030A0"/>
                </a:solidFill>
                <a:latin typeface="Bebas Neue"/>
                <a:ea typeface="Bebas Neue"/>
                <a:cs typeface="Bebas Neue"/>
                <a:sym typeface="Bebas Neue"/>
              </a:rPr>
              <a:t>DevOps</a:t>
            </a:r>
            <a:endParaRPr sz="7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Git Diff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A616-AEA7-0939-2A76-21F936177C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52475" y="1438275"/>
            <a:ext cx="6838496" cy="4810126"/>
          </a:xfrm>
        </p:spPr>
        <p:txBody>
          <a:bodyPr/>
          <a:lstStyle/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Çalı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ma alanındaki tüm de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i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iklikleri görelim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diff</a:t>
            </a:r>
          </a:p>
          <a:p>
            <a:pPr marL="114300" indent="0" algn="l">
              <a:buNone/>
            </a:pPr>
            <a:endParaRPr lang="en-US" sz="1800" b="0" i="0" u="none" strike="noStrike" baseline="0" dirty="0">
              <a:solidFill>
                <a:srgbClr val="C10000"/>
              </a:solidFill>
              <a:latin typeface="Dante" panose="02020502050200020203" pitchFamily="18" charset="0"/>
            </a:endParaRP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Belirli bir commit ile çalı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ma alanındaki de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i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iklikleri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kar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ıla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tıralım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diff &lt;commit_id&gt;</a:t>
            </a:r>
          </a:p>
          <a:p>
            <a:pPr marL="114300" indent="0" algn="l">
              <a:buNone/>
            </a:pPr>
            <a:endParaRPr lang="en-US" sz="1800" b="0" i="0" u="none" strike="noStrike" baseline="0" dirty="0">
              <a:solidFill>
                <a:srgbClr val="C10000"/>
              </a:solidFill>
              <a:latin typeface="Dante" panose="02020502050200020203" pitchFamily="18" charset="0"/>
            </a:endParaRP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İ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ki farklı commiti kar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ıla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tıralım</a:t>
            </a:r>
          </a:p>
          <a:p>
            <a:pPr marL="114300" indent="0" algn="l">
              <a:buNone/>
            </a:pPr>
            <a:r>
              <a:rPr lang="en-US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en-US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diff &lt;branch_or_commit_1&gt; &lt;branch_or_commit_2&gt;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57F70-4B23-699E-B627-616FDB4F2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114" y="2003088"/>
            <a:ext cx="5427886" cy="28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3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Git Checkout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A616-AEA7-0939-2A76-21F936177C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52475" y="1438275"/>
            <a:ext cx="6838496" cy="4810126"/>
          </a:xfrm>
        </p:spPr>
        <p:txBody>
          <a:bodyPr/>
          <a:lstStyle/>
          <a:p>
            <a:pPr marL="114300" indent="0" algn="l">
              <a:buNone/>
            </a:pPr>
            <a:r>
              <a:rPr lang="en-US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</a:t>
            </a:r>
            <a:r>
              <a:rPr lang="en-US" sz="1800" b="0" i="0" u="none" strike="noStrike" baseline="0" dirty="0" err="1">
                <a:solidFill>
                  <a:srgbClr val="C10000"/>
                </a:solidFill>
                <a:latin typeface="Dante" panose="02020502050200020203" pitchFamily="18" charset="0"/>
              </a:rPr>
              <a:t>Versiyonlar</a:t>
            </a:r>
            <a:r>
              <a:rPr lang="en-US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 (Commit) </a:t>
            </a:r>
            <a:r>
              <a:rPr lang="en-US" sz="1800" b="0" i="0" u="none" strike="noStrike" baseline="0" dirty="0" err="1">
                <a:solidFill>
                  <a:srgbClr val="C10000"/>
                </a:solidFill>
                <a:latin typeface="Dante" panose="02020502050200020203" pitchFamily="18" charset="0"/>
              </a:rPr>
              <a:t>Arası</a:t>
            </a:r>
            <a:r>
              <a:rPr lang="en-US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C10000"/>
                </a:solidFill>
                <a:latin typeface="Dante" panose="02020502050200020203" pitchFamily="18" charset="0"/>
              </a:rPr>
              <a:t>Geçi</a:t>
            </a:r>
            <a:r>
              <a:rPr lang="en-US" sz="1800" b="0" i="0" u="none" strike="noStrike" baseline="0" dirty="0" err="1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en-US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C10000"/>
                </a:solidFill>
                <a:latin typeface="Dante" panose="02020502050200020203" pitchFamily="18" charset="0"/>
              </a:rPr>
              <a:t>Yapalım</a:t>
            </a:r>
            <a:endParaRPr lang="en-US" sz="1800" b="0" i="0" u="none" strike="noStrike" baseline="0" dirty="0">
              <a:solidFill>
                <a:srgbClr val="C10000"/>
              </a:solidFill>
              <a:latin typeface="Dante" panose="020205020502000202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checkout &lt;commit_id&gt; .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Alanlar Arası Geçi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 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Yapalım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checkout -- &lt;dosya_adi&gt;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Not: git checkout komutunun 3 görevi vardır.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Versiyonlar arası geçi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Cambria" panose="02040503050406030204" pitchFamily="18" charset="0"/>
              </a:rPr>
              <a:t>ş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Alanlar arası geçi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Cambria" panose="02040503050406030204" pitchFamily="18" charset="0"/>
              </a:rPr>
              <a:t>ş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Branch konusunda de</a:t>
            </a:r>
            <a:r>
              <a:rPr lang="tr-TR" sz="1800" b="1" i="0" u="none" strike="noStrike" baseline="0" dirty="0">
                <a:solidFill>
                  <a:srgbClr val="17406D"/>
                </a:solidFill>
                <a:latin typeface="Cambria-Bold"/>
              </a:rPr>
              <a:t>ğ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inilecek</a:t>
            </a:r>
            <a:endParaRPr lang="tr-TR" dirty="0"/>
          </a:p>
        </p:txBody>
      </p:sp>
      <p:pic>
        <p:nvPicPr>
          <p:cNvPr id="2050" name="Picture 2" descr="Undoing Changes in Git | Atlassian Git Tutorial">
            <a:extLst>
              <a:ext uri="{FF2B5EF4-FFF2-40B4-BE49-F238E27FC236}">
                <a16:creationId xmlns:a16="http://schemas.microsoft.com/office/drawing/2014/main" id="{730800F6-9C4C-EFE7-F008-2D175C12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42" y="2135186"/>
            <a:ext cx="6662057" cy="279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95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Git Branch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A616-AEA7-0939-2A76-21F936177C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52475" y="1438275"/>
            <a:ext cx="6838496" cy="4810126"/>
          </a:xfrm>
        </p:spPr>
        <p:txBody>
          <a:bodyPr/>
          <a:lstStyle/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Yeni Bir Branch Olu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turalım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branch &lt; yeni-branch-adı&gt;</a:t>
            </a:r>
          </a:p>
          <a:p>
            <a:pPr marL="114300" indent="0" algn="l">
              <a:buNone/>
            </a:pPr>
            <a:r>
              <a:rPr lang="it-IT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Mevcut Branch - &gt; Yeni Branch’ e Geçelim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checkout &lt; yeni-branch-adı&gt;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Branch’ lerimizi Listeleyelim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branch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Yeni Branch’ imizi Silelim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branch –d &lt; yeni-branch-adı&gt;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E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er Uzak Sunucunuza Ba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lı Branch’ leri Görmek 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İ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stiyorsanız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branch -r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Not : Bu komuta Github konusunda tekrar bakaca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Cambria" panose="02040503050406030204" pitchFamily="18" charset="0"/>
              </a:rPr>
              <a:t>ğ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ız.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6DF55-8EF6-C687-5A60-9A693B55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04" y="2909245"/>
            <a:ext cx="5555796" cy="166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Git Merge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A616-AEA7-0939-2A76-21F936177C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52475" y="1438275"/>
            <a:ext cx="6838496" cy="3598182"/>
          </a:xfrm>
        </p:spPr>
        <p:txBody>
          <a:bodyPr/>
          <a:lstStyle/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Yeni Branch ile Ana Branch’ imizi Birle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tirelim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checkout main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merge &lt;yeni-branch-adı&gt;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E6A5DD-3B34-6A9A-7134-EB8D1955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648" y="2419476"/>
            <a:ext cx="4590476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70fe33fa3_0_69"/>
          <p:cNvSpPr txBox="1">
            <a:spLocks noGrp="1"/>
          </p:cNvSpPr>
          <p:nvPr>
            <p:ph type="body" idx="1"/>
          </p:nvPr>
        </p:nvSpPr>
        <p:spPr>
          <a:xfrm>
            <a:off x="1079500" y="2690018"/>
            <a:ext cx="10032900" cy="163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ctr" rtl="0">
              <a:spcBef>
                <a:spcPts val="17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g2970fe33fa3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25" y="522075"/>
            <a:ext cx="11464351" cy="60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Bugün ne yapıyoruz?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A616-AEA7-0939-2A76-21F936177C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52475" y="1438275"/>
            <a:ext cx="5474154" cy="4810126"/>
          </a:xfrm>
        </p:spPr>
        <p:txBody>
          <a:bodyPr/>
          <a:lstStyle/>
          <a:p>
            <a:pPr marL="5842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r-TR" sz="4000" b="0" i="0" u="none" strike="noStrike" kern="1200" cap="none" spc="1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Git</a:t>
            </a:r>
            <a:r>
              <a:rPr kumimoji="0" lang="tr-TR" sz="4000" b="0" i="0" u="none" strike="noStrike" kern="1200" cap="none" spc="-1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tr-TR" sz="4000" b="0" i="0" u="none" strike="noStrike" kern="1200" cap="none" spc="-18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nedir?</a:t>
            </a:r>
            <a:endParaRPr kumimoji="0" lang="tr-TR" sz="40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842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r-TR" sz="4000" b="0" i="0" u="none" strike="noStrike" kern="1200" cap="none" spc="1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Git</a:t>
            </a:r>
            <a:r>
              <a:rPr kumimoji="0" lang="tr-TR" sz="4000" b="0" i="0" u="none" strike="noStrike" kern="1200" cap="none" spc="-1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tr-TR" sz="4000" b="0" i="0" u="none" strike="noStrike" kern="1200" cap="none" spc="45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Kurulumu</a:t>
            </a:r>
            <a:endParaRPr kumimoji="0" lang="tr-TR" sz="40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842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r-TR" sz="4000" b="0" i="0" u="none" strike="noStrike" kern="1200" cap="none" spc="1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Git</a:t>
            </a:r>
            <a:r>
              <a:rPr kumimoji="0" lang="tr-TR" sz="4000" b="0" i="0" u="none" strike="noStrike" kern="1200" cap="none" spc="-1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tr-TR" sz="4000" b="0" i="0" u="none" strike="noStrike" kern="1200" cap="none" spc="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Komutları</a:t>
            </a:r>
            <a:endParaRPr kumimoji="0" lang="tr-TR" sz="40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842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r-TR" sz="4000" b="0" i="0" u="none" strike="noStrike" kern="1200" cap="none" spc="-25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Github </a:t>
            </a:r>
            <a:r>
              <a:rPr kumimoji="0" lang="tr-TR" sz="4000" b="0" i="0" u="none" strike="noStrike" kern="1200" cap="none" spc="-5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Hesap</a:t>
            </a:r>
            <a:r>
              <a:rPr kumimoji="0" lang="tr-TR" sz="4000" b="0" i="0" u="none" strike="noStrike" kern="1200" cap="none" spc="-4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tr-TR" sz="4000" b="0" i="0" u="none" strike="noStrike" kern="1200" cap="none" spc="4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Açılı</a:t>
            </a:r>
            <a:r>
              <a:rPr kumimoji="0" lang="tr-TR" sz="4000" b="0" i="0" u="none" strike="noStrike" kern="1200" cap="none" spc="4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mbria"/>
                <a:ea typeface="+mn-ea"/>
                <a:cs typeface="Cambria"/>
              </a:rPr>
              <a:t>ş</a:t>
            </a:r>
            <a:r>
              <a:rPr kumimoji="0" lang="tr-TR" sz="4000" b="0" i="0" u="none" strike="noStrike" kern="1200" cap="none" spc="40" normalizeH="0" baseline="0" noProof="1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ı</a:t>
            </a:r>
            <a:endParaRPr kumimoji="0" lang="tr-TR" sz="40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tr-TR" sz="50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842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r-TR" sz="4000" b="0" i="0" u="none" strike="noStrike" kern="1200" cap="none" spc="-25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Kahoot</a:t>
            </a:r>
            <a:endParaRPr kumimoji="0" lang="tr-TR" sz="40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endParaRPr lang="tr-TR" noProof="1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84CECF3-D156-50F6-C84C-5ABAFA3AB3E5}"/>
              </a:ext>
            </a:extLst>
          </p:cNvPr>
          <p:cNvSpPr/>
          <p:nvPr/>
        </p:nvSpPr>
        <p:spPr>
          <a:xfrm>
            <a:off x="6226630" y="1117600"/>
            <a:ext cx="5388604" cy="4243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417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Git nedir?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A616-AEA7-0939-2A76-21F936177C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09601" y="1264104"/>
            <a:ext cx="6081486" cy="481012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tr-TR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Git, değişiklikleri kaydeden bir"</a:t>
            </a:r>
            <a:r>
              <a:rPr lang="tr-TR" sz="2800" b="0" i="0" u="none" strike="noStrike" baseline="0" dirty="0">
                <a:solidFill>
                  <a:srgbClr val="17406D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sürüm kontrol sistemi</a:t>
            </a:r>
            <a:r>
              <a:rPr lang="tr-TR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dir.</a:t>
            </a:r>
            <a:endParaRPr lang="en-US" sz="2800" b="0" i="0" u="none" strike="noStrike" baseline="0" dirty="0">
              <a:solidFill>
                <a:srgbClr val="1740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Git, </a:t>
            </a:r>
            <a:r>
              <a:rPr lang="en-US" sz="2800" b="0" i="0" u="none" strike="noStrike" baseline="0" dirty="0" err="1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dağıtık</a:t>
            </a:r>
            <a:r>
              <a:rPr lang="en-US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i="0" u="none" strike="noStrike" baseline="0" dirty="0" err="1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i="0" u="none" strike="noStrike" baseline="0" dirty="0" err="1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yapıya</a:t>
            </a:r>
            <a:r>
              <a:rPr lang="en-US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i="0" u="none" strike="noStrike" baseline="0" dirty="0" err="1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sahiptir</a:t>
            </a:r>
            <a:r>
              <a:rPr lang="en-US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Bu, her </a:t>
            </a:r>
            <a:r>
              <a:rPr lang="tr-TR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kullanıcının kendi </a:t>
            </a:r>
            <a:r>
              <a:rPr lang="tr-TR" sz="2800" b="0" i="0" u="none" strike="noStrike" baseline="0" dirty="0">
                <a:solidFill>
                  <a:srgbClr val="17406D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yerel kopyasının</a:t>
            </a:r>
            <a:r>
              <a:rPr lang="en-US" sz="2800" b="0" i="0" u="none" strike="noStrike" baseline="0" dirty="0">
                <a:solidFill>
                  <a:srgbClr val="17406D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olduğu anlamına gelir. Bu şekilde,</a:t>
            </a:r>
            <a:r>
              <a:rPr lang="en-US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b="0" i="0" u="none" strike="noStrike" baseline="0" dirty="0">
                <a:solidFill>
                  <a:srgbClr val="17406D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çevrimdı</a:t>
            </a:r>
            <a:r>
              <a:rPr lang="tr-TR" sz="2800" b="1" i="0" u="none" strike="noStrike" baseline="0" dirty="0">
                <a:solidFill>
                  <a:srgbClr val="17406D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ş</a:t>
            </a:r>
            <a:r>
              <a:rPr lang="tr-TR" sz="2800" b="0" i="0" u="none" strike="noStrike" baseline="0" dirty="0">
                <a:solidFill>
                  <a:srgbClr val="17406D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ı</a:t>
            </a:r>
            <a:r>
              <a:rPr lang="tr-TR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çalışabilirsiniz ve</a:t>
            </a:r>
            <a:r>
              <a:rPr lang="en-US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değişiklikleri yerel olarak</a:t>
            </a:r>
            <a:r>
              <a:rPr lang="en-US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b="0" i="0" u="none" strike="noStrike" baseline="0" dirty="0">
                <a:solidFill>
                  <a:srgbClr val="17406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kaydedebilirsiniz.</a:t>
            </a:r>
            <a:endParaRPr lang="tr-T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142A5-F062-1FE4-287C-DD592D9F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229" y="2186142"/>
            <a:ext cx="5167085" cy="32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71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Git nedir?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A616-AEA7-0939-2A76-21F936177C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73502" y="1322161"/>
            <a:ext cx="6780441" cy="4810126"/>
          </a:xfrm>
        </p:spPr>
        <p:txBody>
          <a:bodyPr>
            <a:no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Git, komut satırı üzerinden çalı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ır.</a:t>
            </a:r>
          </a:p>
          <a:p>
            <a:pPr marL="973138" indent="-349250" algn="l">
              <a:buFont typeface="Wingdings" panose="05000000000000000000" pitchFamily="2" charset="2"/>
              <a:buChar char="v"/>
              <a:tabLst>
                <a:tab pos="1262063" algn="l"/>
              </a:tabLst>
            </a:pP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Temel komutlar ve kısayollar ö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Cambria" panose="02040503050406030204" pitchFamily="18" charset="0"/>
              </a:rPr>
              <a:t>ğ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renildikten</a:t>
            </a:r>
            <a:r>
              <a:rPr lang="en-US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 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sonra, projelerinizin sürüm kontrolünü etkili</a:t>
            </a:r>
            <a:r>
              <a:rPr lang="en-US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 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bir 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Cambria" panose="02040503050406030204" pitchFamily="18" charset="0"/>
              </a:rPr>
              <a:t>ş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ekilde git depolarınız</a:t>
            </a:r>
            <a:r>
              <a:rPr lang="tr-TR" sz="2400" b="0" i="0" u="none" strike="noStrike" baseline="0" dirty="0">
                <a:solidFill>
                  <a:srgbClr val="17406D"/>
                </a:solidFill>
                <a:highlight>
                  <a:srgbClr val="FFFF00"/>
                </a:highlight>
                <a:latin typeface="Dante" panose="02020502050200020203" pitchFamily="18" charset="0"/>
              </a:rPr>
              <a:t>(</a:t>
            </a:r>
            <a:r>
              <a:rPr lang="tr-TR" sz="24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Dante" panose="02020502050200020203" pitchFamily="18" charset="0"/>
              </a:rPr>
              <a:t>repository || repo</a:t>
            </a:r>
            <a:r>
              <a:rPr lang="tr-TR" sz="2400" b="0" i="0" u="none" strike="noStrike" baseline="0" dirty="0">
                <a:solidFill>
                  <a:srgbClr val="17406D"/>
                </a:solidFill>
                <a:highlight>
                  <a:srgbClr val="FFFF00"/>
                </a:highlight>
                <a:latin typeface="Dante" panose="02020502050200020203" pitchFamily="18" charset="0"/>
              </a:rPr>
              <a:t>)</a:t>
            </a:r>
            <a:r>
              <a:rPr lang="en-US" sz="2400" b="0" i="0" u="none" strike="noStrike" baseline="0" dirty="0">
                <a:solidFill>
                  <a:srgbClr val="17406D"/>
                </a:solidFill>
                <a:highlight>
                  <a:srgbClr val="FFFF00"/>
                </a:highlight>
                <a:latin typeface="Dante" panose="02020502050200020203" pitchFamily="18" charset="0"/>
              </a:rPr>
              <a:t> 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olarak yönetebilirsiniz.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Git, proje dosyalarınızın farklı sürümlerini ve</a:t>
            </a:r>
            <a:r>
              <a:rPr lang="en-US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 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de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ğ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i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ikliklerini dallar </a:t>
            </a:r>
            <a:r>
              <a:rPr lang="tr-TR" sz="2400" b="0" i="0" u="none" strike="noStrike" baseline="0" dirty="0">
                <a:solidFill>
                  <a:srgbClr val="C10000"/>
                </a:solidFill>
                <a:highlight>
                  <a:srgbClr val="FF00FF"/>
                </a:highlight>
                <a:latin typeface="Dante" panose="02020502050200020203" pitchFamily="18" charset="0"/>
              </a:rPr>
              <a:t>(</a:t>
            </a:r>
            <a:r>
              <a:rPr lang="tr-TR" sz="2400" b="0" i="0" u="none" strike="noStrike" baseline="0" dirty="0">
                <a:solidFill>
                  <a:srgbClr val="FFFFFF"/>
                </a:solidFill>
                <a:highlight>
                  <a:srgbClr val="FF00FF"/>
                </a:highlight>
                <a:latin typeface="Dante" panose="02020502050200020203" pitchFamily="18" charset="0"/>
              </a:rPr>
              <a:t>branch</a:t>
            </a:r>
            <a:r>
              <a:rPr lang="tr-TR" sz="2400" b="0" i="0" u="none" strike="noStrike" baseline="0" dirty="0">
                <a:solidFill>
                  <a:srgbClr val="C10000"/>
                </a:solidFill>
                <a:highlight>
                  <a:srgbClr val="FF00FF"/>
                </a:highlight>
                <a:latin typeface="Dante" panose="02020502050200020203" pitchFamily="18" charset="0"/>
              </a:rPr>
              <a:t>) 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yönetebilirsiniz.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Her de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Cambria" panose="02040503050406030204" pitchFamily="18" charset="0"/>
              </a:rPr>
              <a:t>ğ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i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Cambria" panose="02040503050406030204" pitchFamily="18" charset="0"/>
              </a:rPr>
              <a:t>ş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iklik bir "</a:t>
            </a:r>
            <a:r>
              <a:rPr lang="tr-TR" sz="2400" b="0" i="0" u="none" strike="noStrike" baseline="0" dirty="0">
                <a:solidFill>
                  <a:srgbClr val="17406D"/>
                </a:solidFill>
                <a:highlight>
                  <a:srgbClr val="00FF00"/>
                </a:highlight>
                <a:latin typeface="Dante" panose="02020502050200020203" pitchFamily="18" charset="0"/>
              </a:rPr>
              <a:t>commit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" olarak adlandırılır</a:t>
            </a:r>
            <a:r>
              <a:rPr lang="en-US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 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ve benzersiz bir kimlik (</a:t>
            </a:r>
            <a:r>
              <a:rPr lang="tr-TR" sz="2400" b="0" i="0" u="none" strike="noStrike" baseline="0" dirty="0">
                <a:solidFill>
                  <a:srgbClr val="17406D"/>
                </a:solidFill>
                <a:highlight>
                  <a:srgbClr val="FFFF00"/>
                </a:highlight>
                <a:latin typeface="Dante" panose="02020502050200020203" pitchFamily="18" charset="0"/>
              </a:rPr>
              <a:t>hash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) ile tanımlanır.</a:t>
            </a:r>
            <a:endParaRPr lang="tr-T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6A5AD-3229-BB31-E2EE-80EBBE0D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585" y="1799771"/>
            <a:ext cx="4890082" cy="31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Git-Github Ne Amaçla Kullanılır</a:t>
            </a:r>
          </a:p>
        </p:txBody>
      </p:sp>
      <p:pic>
        <p:nvPicPr>
          <p:cNvPr id="7" name="Picture 4" descr="https://upload.wikimedia.org/wikipedia/commons/thumb/e/e0/Git-logo.svg/1280px-Git-logo.svg.png">
            <a:extLst>
              <a:ext uri="{FF2B5EF4-FFF2-40B4-BE49-F238E27FC236}">
                <a16:creationId xmlns:a16="http://schemas.microsoft.com/office/drawing/2014/main" id="{3924EC95-4551-FE30-7ED9-137DB997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14" y="1735751"/>
            <a:ext cx="1523336" cy="6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2226C-DE73-DD57-8ED9-BBFA301690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0" y="1470835"/>
            <a:ext cx="1615330" cy="908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F0143-E39B-8BFC-B2FC-A2CE71E6AE51}"/>
              </a:ext>
            </a:extLst>
          </p:cNvPr>
          <p:cNvSpPr txBox="1"/>
          <p:nvPr/>
        </p:nvSpPr>
        <p:spPr>
          <a:xfrm>
            <a:off x="1293627" y="2758238"/>
            <a:ext cx="4976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¤"/>
            </a:pPr>
            <a:r>
              <a:rPr lang="tr-TR" sz="2000" dirty="0"/>
              <a:t>Lokalde versiyon yönetimi yapmak</a:t>
            </a:r>
          </a:p>
          <a:p>
            <a:pPr marL="285750" indent="-285750"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¤"/>
            </a:pPr>
            <a:r>
              <a:rPr lang="tr-TR" sz="2000" dirty="0"/>
              <a:t>Offline çalışabilmek</a:t>
            </a:r>
          </a:p>
          <a:p>
            <a:pPr marL="285750" indent="-285750"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¤"/>
            </a:pPr>
            <a:r>
              <a:rPr lang="tr-TR" sz="2000" dirty="0"/>
              <a:t>Hataları geri alabilmek</a:t>
            </a:r>
          </a:p>
          <a:p>
            <a:pPr marL="285750" indent="-285750"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¤"/>
            </a:pPr>
            <a:r>
              <a:rPr lang="tr-TR" sz="2000" dirty="0"/>
              <a:t>Versiyonlar arasında geçiş yapabilmek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1EF6B-C89B-0894-2FF6-517B2D64E5CF}"/>
              </a:ext>
            </a:extLst>
          </p:cNvPr>
          <p:cNvSpPr txBox="1"/>
          <p:nvPr/>
        </p:nvSpPr>
        <p:spPr>
          <a:xfrm>
            <a:off x="7279760" y="2758238"/>
            <a:ext cx="39761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¤"/>
            </a:pPr>
            <a:r>
              <a:rPr lang="tr-TR" sz="2000" dirty="0"/>
              <a:t>Yedekleme (</a:t>
            </a:r>
            <a:r>
              <a:rPr lang="tr-TR" sz="2000" dirty="0" err="1"/>
              <a:t>backup</a:t>
            </a:r>
            <a:r>
              <a:rPr lang="tr-TR" sz="2000" dirty="0"/>
              <a:t>)</a:t>
            </a:r>
          </a:p>
          <a:p>
            <a:pPr marL="285750" indent="-285750"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¤"/>
            </a:pPr>
            <a:r>
              <a:rPr lang="tr-TR" sz="2000" dirty="0"/>
              <a:t>Proje paylaşımı (</a:t>
            </a:r>
            <a:r>
              <a:rPr lang="tr-TR" sz="2000" dirty="0" err="1"/>
              <a:t>share</a:t>
            </a:r>
            <a:r>
              <a:rPr lang="tr-TR" sz="2000" dirty="0"/>
              <a:t>)</a:t>
            </a:r>
          </a:p>
          <a:p>
            <a:pPr marL="285750" indent="-285750"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¤"/>
            </a:pPr>
            <a:r>
              <a:rPr lang="tr-TR" sz="2000" dirty="0"/>
              <a:t>Proje yayınlama (</a:t>
            </a:r>
            <a:r>
              <a:rPr lang="tr-TR" sz="2000" dirty="0" err="1"/>
              <a:t>deploy</a:t>
            </a:r>
            <a:r>
              <a:rPr lang="tr-TR" sz="2000" dirty="0"/>
              <a:t>)</a:t>
            </a:r>
          </a:p>
          <a:p>
            <a:pPr marL="285750" indent="-285750"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¤"/>
            </a:pPr>
            <a:r>
              <a:rPr lang="tr-TR" sz="2000" dirty="0"/>
              <a:t>Ortak çalışma (</a:t>
            </a:r>
            <a:r>
              <a:rPr lang="tr-TR" sz="2000" dirty="0" err="1"/>
              <a:t>collobration</a:t>
            </a:r>
            <a:r>
              <a:rPr lang="tr-TR" sz="2000" dirty="0"/>
              <a:t>)</a:t>
            </a:r>
          </a:p>
          <a:p>
            <a:pPr marL="285750" indent="-285750"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¤"/>
            </a:pPr>
            <a:endParaRPr lang="tr-TR" sz="2000" dirty="0"/>
          </a:p>
          <a:p>
            <a:pPr marL="285750" indent="-285750"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¤"/>
            </a:pPr>
            <a:endParaRPr lang="tr-T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DBE9F-BB06-21D3-791E-0E9238795668}"/>
              </a:ext>
            </a:extLst>
          </p:cNvPr>
          <p:cNvSpPr txBox="1"/>
          <p:nvPr/>
        </p:nvSpPr>
        <p:spPr>
          <a:xfrm>
            <a:off x="3185620" y="1913452"/>
            <a:ext cx="1200741" cy="3405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LOCALE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7DC1A-4282-4942-C526-607ED93FF300}"/>
              </a:ext>
            </a:extLst>
          </p:cNvPr>
          <p:cNvSpPr txBox="1"/>
          <p:nvPr/>
        </p:nvSpPr>
        <p:spPr>
          <a:xfrm>
            <a:off x="8745375" y="1986738"/>
            <a:ext cx="1275237" cy="3405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423960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Git Kurulumu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01569-CC02-4A18-DCAD-E4FA460708F8}"/>
              </a:ext>
            </a:extLst>
          </p:cNvPr>
          <p:cNvSpPr txBox="1"/>
          <p:nvPr/>
        </p:nvSpPr>
        <p:spPr>
          <a:xfrm>
            <a:off x="4049486" y="2801257"/>
            <a:ext cx="4740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Kurulum Linki</a:t>
            </a:r>
          </a:p>
          <a:p>
            <a:pPr algn="ctr"/>
            <a:r>
              <a:rPr lang="tr-TR" sz="36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https://git-scm.com/</a:t>
            </a:r>
            <a:endParaRPr lang="tr-T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15615F-B824-937C-DC0F-8C73491B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61" y="1521876"/>
            <a:ext cx="2333333" cy="2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0A4B0F-78CC-0369-F09C-B1F903B16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046" y="901556"/>
            <a:ext cx="2333334" cy="2330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7EBDB-1A0E-D6F5-A2BC-DCCCF25A7BE2}"/>
              </a:ext>
            </a:extLst>
          </p:cNvPr>
          <p:cNvSpPr txBox="1"/>
          <p:nvPr/>
        </p:nvSpPr>
        <p:spPr>
          <a:xfrm>
            <a:off x="3018970" y="4862286"/>
            <a:ext cx="735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Terminalde Kurulum Sonrası Kontrol</a:t>
            </a:r>
          </a:p>
          <a:p>
            <a:pPr algn="ctr"/>
            <a:r>
              <a:rPr lang="tr-TR" sz="36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--version || git -v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85878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Git Config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A616-AEA7-0939-2A76-21F936177C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06400" y="1438275"/>
            <a:ext cx="11242675" cy="4810126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Kullanıcı Adı ve E-Posta Adresi Yapılandırma</a:t>
            </a:r>
          </a:p>
          <a:p>
            <a:pPr marL="114300" indent="0" algn="l">
              <a:buNone/>
            </a:pPr>
            <a:r>
              <a:rPr lang="en-US" sz="24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en-US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config --global user.name "John Doe"</a:t>
            </a:r>
          </a:p>
          <a:p>
            <a:pPr marL="114300" indent="0" algn="l">
              <a:buNone/>
            </a:pPr>
            <a:r>
              <a:rPr lang="tr-TR" sz="24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config --global user.email "john.doe@example.com"</a:t>
            </a:r>
          </a:p>
          <a:p>
            <a:pPr marL="114300" indent="0" algn="l">
              <a:buNone/>
            </a:pPr>
            <a:r>
              <a:rPr lang="tr-TR" sz="2400" b="0" i="0" u="none" strike="noStrike" baseline="0" dirty="0">
                <a:solidFill>
                  <a:srgbClr val="08684E"/>
                </a:solidFill>
                <a:latin typeface="Dante" panose="02020502050200020203" pitchFamily="18" charset="0"/>
              </a:rPr>
              <a:t># Kontrol etmek için komutları de</a:t>
            </a:r>
            <a:r>
              <a:rPr lang="tr-TR" sz="2400" b="1" i="0" u="none" strike="noStrike" baseline="0" dirty="0">
                <a:solidFill>
                  <a:srgbClr val="08684E"/>
                </a:solidFill>
                <a:latin typeface="Cambria-Bold"/>
              </a:rPr>
              <a:t>ğ</a:t>
            </a:r>
            <a:r>
              <a:rPr lang="tr-TR" sz="2400" b="0" i="0" u="none" strike="noStrike" baseline="0" dirty="0">
                <a:solidFill>
                  <a:srgbClr val="08684E"/>
                </a:solidFill>
                <a:latin typeface="Dante" panose="02020502050200020203" pitchFamily="18" charset="0"/>
              </a:rPr>
              <a:t>ersiz olarak yazınız.</a:t>
            </a:r>
          </a:p>
          <a:p>
            <a:pPr marL="114300" indent="0" algn="l">
              <a:buNone/>
            </a:pPr>
            <a:endParaRPr lang="en-US" sz="2400" b="0" i="0" u="none" strike="noStrike" baseline="0" dirty="0">
              <a:solidFill>
                <a:srgbClr val="C10000"/>
              </a:solidFill>
              <a:latin typeface="Dante" panose="02020502050200020203" pitchFamily="18" charset="0"/>
            </a:endParaRPr>
          </a:p>
          <a:p>
            <a:pPr marL="114300" indent="0" algn="l">
              <a:buNone/>
            </a:pP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Editör Ayarını Yapılandırma (iste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ğ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i ba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ğ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lı)</a:t>
            </a:r>
          </a:p>
          <a:p>
            <a:pPr marL="114300" indent="0" algn="l">
              <a:buNone/>
            </a:pPr>
            <a:r>
              <a:rPr lang="tr-TR" sz="24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config --global core.editor "nano”</a:t>
            </a:r>
            <a:endParaRPr lang="en-US" sz="2400" b="0" i="0" u="none" strike="noStrike" baseline="0" dirty="0">
              <a:solidFill>
                <a:srgbClr val="17406D"/>
              </a:solidFill>
              <a:latin typeface="Dante" panose="02020502050200020203" pitchFamily="18" charset="0"/>
            </a:endParaRPr>
          </a:p>
          <a:p>
            <a:pPr marL="114300" indent="0" algn="l">
              <a:buNone/>
            </a:pPr>
            <a:endParaRPr lang="tr-TR" sz="2400" b="0" i="0" u="none" strike="noStrike" baseline="0" dirty="0">
              <a:solidFill>
                <a:srgbClr val="17406D"/>
              </a:solidFill>
              <a:latin typeface="Dante" panose="02020502050200020203" pitchFamily="18" charset="0"/>
            </a:endParaRPr>
          </a:p>
          <a:p>
            <a:pPr marL="114300" indent="0" algn="l">
              <a:buNone/>
            </a:pP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Renkli Çıktıları Etkinle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24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tirme</a:t>
            </a:r>
          </a:p>
          <a:p>
            <a:pPr marL="114300" indent="0" algn="l">
              <a:buNone/>
            </a:pPr>
            <a:r>
              <a:rPr lang="en-US" sz="24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en-US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config --global </a:t>
            </a:r>
            <a:r>
              <a:rPr lang="en-US" sz="2400" b="0" i="0" u="none" strike="noStrike" baseline="0" dirty="0" err="1">
                <a:solidFill>
                  <a:srgbClr val="17406D"/>
                </a:solidFill>
                <a:latin typeface="Dante" panose="02020502050200020203" pitchFamily="18" charset="0"/>
              </a:rPr>
              <a:t>color.ui</a:t>
            </a:r>
            <a:r>
              <a:rPr lang="en-US" sz="24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 true</a:t>
            </a:r>
            <a:endParaRPr lang="tr-T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A2C40-680B-20AC-EF83-138B5626F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91" y="1747171"/>
            <a:ext cx="4123809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6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Git Çalışma Yapısı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77B83-D988-5E54-6EF5-24E4E584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67" y="1081418"/>
            <a:ext cx="6790248" cy="567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2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1C24A-3D8C-18AC-EA2C-EA529F13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tr-TR" dirty="0"/>
              <a:t>Git Proje Oluşturma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A616-AEA7-0939-2A76-21F936177C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52475" y="1438275"/>
            <a:ext cx="10896600" cy="4810126"/>
          </a:xfrm>
        </p:spPr>
        <p:txBody>
          <a:bodyPr>
            <a:normAutofit fontScale="92500" lnSpcReduction="10000"/>
          </a:bodyPr>
          <a:lstStyle/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Dizini Git Deposu Olarak Ba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latalım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init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8684E"/>
                </a:solidFill>
                <a:latin typeface="Dante" panose="02020502050200020203" pitchFamily="18" charset="0"/>
              </a:rPr>
              <a:t># Kontrol etmek için; terminale “ls –la” yazabilirsiniz.</a:t>
            </a:r>
          </a:p>
          <a:p>
            <a:pPr marL="114300" indent="0" algn="l">
              <a:buNone/>
            </a:pPr>
            <a:endParaRPr lang="en-US" sz="1800" b="0" i="0" u="none" strike="noStrike" baseline="0" dirty="0">
              <a:solidFill>
                <a:srgbClr val="C10000"/>
              </a:solidFill>
              <a:latin typeface="Dante" panose="02020502050200020203" pitchFamily="18" charset="0"/>
            </a:endParaRP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Bir dosya olu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turup, bu dosyayı depoya ekleyelim</a:t>
            </a:r>
          </a:p>
          <a:p>
            <a:pPr marL="114300" indent="0" algn="l">
              <a:buNone/>
            </a:pPr>
            <a:r>
              <a:rPr lang="es-ES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es-ES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echo ”</a:t>
            </a:r>
            <a:r>
              <a:rPr lang="es-ES" sz="1800" b="0" i="0" u="none" strike="noStrike" baseline="0" dirty="0" err="1">
                <a:solidFill>
                  <a:srgbClr val="17406D"/>
                </a:solidFill>
                <a:latin typeface="Dante" panose="02020502050200020203" pitchFamily="18" charset="0"/>
              </a:rPr>
              <a:t>Merhaba</a:t>
            </a:r>
            <a:r>
              <a:rPr lang="es-ES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, Git!" &gt; dosyam.txt</a:t>
            </a:r>
          </a:p>
          <a:p>
            <a:pPr marL="114300" indent="0" algn="l">
              <a:buNone/>
            </a:pPr>
            <a:endParaRPr lang="en-US" sz="1800" b="0" i="0" u="none" strike="noStrike" baseline="0" dirty="0">
              <a:solidFill>
                <a:srgbClr val="08684E"/>
              </a:solidFill>
              <a:latin typeface="Dante" panose="02020502050200020203" pitchFamily="18" charset="0"/>
            </a:endParaRP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8684E"/>
                </a:solidFill>
                <a:latin typeface="Dante" panose="02020502050200020203" pitchFamily="18" charset="0"/>
              </a:rPr>
              <a:t># Çalı</a:t>
            </a:r>
            <a:r>
              <a:rPr lang="tr-TR" sz="1800" b="1" i="0" u="none" strike="noStrike" baseline="0" dirty="0">
                <a:solidFill>
                  <a:srgbClr val="08684E"/>
                </a:solidFill>
                <a:latin typeface="Cambria-Bold"/>
              </a:rPr>
              <a:t>ş</a:t>
            </a:r>
            <a:r>
              <a:rPr lang="tr-TR" sz="1800" b="0" i="0" u="none" strike="noStrike" baseline="0" dirty="0">
                <a:solidFill>
                  <a:srgbClr val="08684E"/>
                </a:solidFill>
                <a:latin typeface="Dante" panose="02020502050200020203" pitchFamily="18" charset="0"/>
              </a:rPr>
              <a:t>ma alanında oldu</a:t>
            </a:r>
            <a:r>
              <a:rPr lang="tr-TR" sz="1800" b="1" i="0" u="none" strike="noStrike" baseline="0" dirty="0">
                <a:solidFill>
                  <a:srgbClr val="08684E"/>
                </a:solidFill>
                <a:latin typeface="Cambria-Bold"/>
              </a:rPr>
              <a:t>ğ</a:t>
            </a:r>
            <a:r>
              <a:rPr lang="tr-TR" sz="1800" b="0" i="0" u="none" strike="noStrike" baseline="0" dirty="0">
                <a:solidFill>
                  <a:srgbClr val="08684E"/>
                </a:solidFill>
                <a:latin typeface="Dante" panose="02020502050200020203" pitchFamily="18" charset="0"/>
              </a:rPr>
              <a:t>unuzu kontrol ediniz.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status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add dosyam.txt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8684E"/>
                </a:solidFill>
                <a:latin typeface="Dante" panose="02020502050200020203" pitchFamily="18" charset="0"/>
              </a:rPr>
              <a:t># </a:t>
            </a:r>
            <a:r>
              <a:rPr lang="tr-TR" sz="1800" b="1" i="0" u="none" strike="noStrike" baseline="0" dirty="0">
                <a:solidFill>
                  <a:srgbClr val="08684E"/>
                </a:solidFill>
                <a:latin typeface="Cambria-Bold"/>
              </a:rPr>
              <a:t>İ</a:t>
            </a:r>
            <a:r>
              <a:rPr lang="tr-TR" sz="1800" b="0" i="0" u="none" strike="noStrike" baseline="0" dirty="0">
                <a:solidFill>
                  <a:srgbClr val="08684E"/>
                </a:solidFill>
                <a:latin typeface="Dante" panose="02020502050200020203" pitchFamily="18" charset="0"/>
              </a:rPr>
              <a:t>zleme alanında oldu</a:t>
            </a:r>
            <a:r>
              <a:rPr lang="tr-TR" sz="1800" b="1" i="0" u="none" strike="noStrike" baseline="0" dirty="0">
                <a:solidFill>
                  <a:srgbClr val="08684E"/>
                </a:solidFill>
                <a:latin typeface="Cambria-Bold"/>
              </a:rPr>
              <a:t>ğ</a:t>
            </a:r>
            <a:r>
              <a:rPr lang="tr-TR" sz="1800" b="0" i="0" u="none" strike="noStrike" baseline="0" dirty="0">
                <a:solidFill>
                  <a:srgbClr val="08684E"/>
                </a:solidFill>
                <a:latin typeface="Dante" panose="02020502050200020203" pitchFamily="18" charset="0"/>
              </a:rPr>
              <a:t>unuzu kontrol ediniz.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status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Dosyayı depoya ekledik, 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imdi bir "commit" olu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turalım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commit -m ”ilkcommit”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# Olu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Cambria" panose="02040503050406030204" pitchFamily="18" charset="0"/>
              </a:rPr>
              <a:t>ş</a:t>
            </a:r>
            <a:r>
              <a:rPr lang="tr-TR" sz="1800" b="0" i="0" u="none" strike="noStrike" baseline="0" dirty="0">
                <a:solidFill>
                  <a:srgbClr val="C10000"/>
                </a:solidFill>
                <a:latin typeface="Dante" panose="02020502050200020203" pitchFamily="18" charset="0"/>
              </a:rPr>
              <a:t>an Projemizi görüntüleyelim</a:t>
            </a:r>
          </a:p>
          <a:p>
            <a:pPr marL="114300" indent="0" algn="l">
              <a:buNone/>
            </a:pPr>
            <a:r>
              <a:rPr lang="tr-TR" sz="1800" b="0" i="0" u="none" strike="noStrike" baseline="0" dirty="0">
                <a:solidFill>
                  <a:srgbClr val="009EDA"/>
                </a:solidFill>
                <a:latin typeface="Wingdings2"/>
              </a:rPr>
              <a:t> </a:t>
            </a:r>
            <a:r>
              <a:rPr lang="tr-TR" sz="1800" b="0" i="0" u="none" strike="noStrike" baseline="0" dirty="0">
                <a:solidFill>
                  <a:srgbClr val="17406D"/>
                </a:solidFill>
                <a:latin typeface="Dante" panose="02020502050200020203" pitchFamily="18" charset="0"/>
              </a:rPr>
              <a:t>git log</a:t>
            </a:r>
            <a:endParaRPr lang="tr-TR" dirty="0"/>
          </a:p>
        </p:txBody>
      </p:sp>
      <p:pic>
        <p:nvPicPr>
          <p:cNvPr id="1026" name="Picture 2" descr="Git and How It's More Than Just Backup">
            <a:extLst>
              <a:ext uri="{FF2B5EF4-FFF2-40B4-BE49-F238E27FC236}">
                <a16:creationId xmlns:a16="http://schemas.microsoft.com/office/drawing/2014/main" id="{3ABE4947-EE50-626F-C15A-C0A369EA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1438275"/>
            <a:ext cx="65341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051019"/>
      </p:ext>
    </p:extLst>
  </p:cSld>
  <p:clrMapOvr>
    <a:masterClrMapping/>
  </p:clrMapOvr>
</p:sld>
</file>

<file path=ppt/theme/theme1.xml><?xml version="1.0" encoding="utf-8"?>
<a:theme xmlns:a="http://schemas.openxmlformats.org/drawingml/2006/main" name="Quotable">
  <a:themeElements>
    <a:clrScheme name="Custom 4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3F3F3F"/>
      </a:accent1>
      <a:accent2>
        <a:srgbClr val="00E700"/>
      </a:accent2>
      <a:accent3>
        <a:srgbClr val="00E700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578</Words>
  <Application>Microsoft Office PowerPoint</Application>
  <PresentationFormat>Widescreen</PresentationFormat>
  <Paragraphs>102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Noto Sans Symbols</vt:lpstr>
      <vt:lpstr>Dante</vt:lpstr>
      <vt:lpstr>Cambria</vt:lpstr>
      <vt:lpstr>Arial</vt:lpstr>
      <vt:lpstr>Wingdings2</vt:lpstr>
      <vt:lpstr>Times New Roman</vt:lpstr>
      <vt:lpstr>Montserrat Black</vt:lpstr>
      <vt:lpstr>Cambria-Bold</vt:lpstr>
      <vt:lpstr>Wingdings</vt:lpstr>
      <vt:lpstr>Calibri</vt:lpstr>
      <vt:lpstr>Montserrat</vt:lpstr>
      <vt:lpstr>Helvetica Neue Light</vt:lpstr>
      <vt:lpstr>Bahnschrift</vt:lpstr>
      <vt:lpstr>Bebas Neue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yusuf</dc:creator>
  <cp:lastModifiedBy>Rahmatullah FAQIRI</cp:lastModifiedBy>
  <cp:revision>18</cp:revision>
  <dcterms:created xsi:type="dcterms:W3CDTF">2021-02-20T13:06:31Z</dcterms:created>
  <dcterms:modified xsi:type="dcterms:W3CDTF">2023-12-18T16:56:25Z</dcterms:modified>
</cp:coreProperties>
</file>